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ptos Narrow" panose="020B0004020202020204" pitchFamily="34" charset="0"/>
      <p:regular r:id="rId12"/>
      <p:bold r:id="rId13"/>
      <p:italic r:id="rId14"/>
      <p:boldItalic r:id="rId15"/>
    </p:embeddedFont>
    <p:embeddedFont>
      <p:font typeface="Bell MT" panose="02020503060305020303" pitchFamily="18" charset="0"/>
      <p:regular r:id="rId16"/>
      <p:bold r:id="rId17"/>
      <p:italic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Garamond" panose="02020404030301010803" pitchFamily="18" charset="0"/>
      <p:regular r:id="rId23"/>
      <p:bold r:id="rId24"/>
      <p:italic r:id="rId25"/>
    </p:embeddedFont>
    <p:embeddedFont>
      <p:font typeface="Sitka Banner Semibold" pitchFamily="2" charset="0"/>
      <p:bold r:id="rId26"/>
      <p:boldItalic r:id="rId27"/>
    </p:embeddedFont>
    <p:embeddedFont>
      <p:font typeface="Sitka Small Semibold" pitchFamily="2" charset="0"/>
      <p:bold r:id="rId28"/>
      <p:boldItalic r:id="rId29"/>
    </p:embeddedFont>
    <p:embeddedFont>
      <p:font typeface="Sitka Subheading" pitchFamily="2" charset="0"/>
      <p:regular r:id="rId30"/>
      <p:bold r:id="rId31"/>
      <p:italic r:id="rId32"/>
      <p:boldItalic r:id="rId33"/>
    </p:embeddedFont>
    <p:embeddedFont>
      <p:font typeface="TT Firs Neue" panose="020B0604020202020204" charset="0"/>
      <p:regular r:id="rId34"/>
    </p:embeddedFont>
    <p:embeddedFont>
      <p:font typeface="TT Firs Neue Bold" panose="020B0604020202020204" charset="0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310"/>
    <a:srgbClr val="D0F0F2"/>
    <a:srgbClr val="F9F9F9"/>
    <a:srgbClr val="2C110E"/>
    <a:srgbClr val="CA9733"/>
    <a:srgbClr val="DAB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81C4-CB8F-4FA2-9C90-E1AF78BFB128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9FB8D-F021-4E80-9A5C-65EE16006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19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9FB8D-F021-4E80-9A5C-65EE16006F3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91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01" y="0"/>
            <a:ext cx="18346740" cy="1028432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19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911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556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9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891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94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465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13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3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03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5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5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5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2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7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42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9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604" y="0"/>
            <a:ext cx="18344943" cy="1028432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E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">
            <a:extLst>
              <a:ext uri="{FF2B5EF4-FFF2-40B4-BE49-F238E27FC236}">
                <a16:creationId xmlns:a16="http://schemas.microsoft.com/office/drawing/2014/main" id="{B455211A-4AFF-1A14-80FE-23EE0020C985}"/>
              </a:ext>
            </a:extLst>
          </p:cNvPr>
          <p:cNvSpPr/>
          <p:nvPr/>
        </p:nvSpPr>
        <p:spPr>
          <a:xfrm rot="11425679">
            <a:off x="12418815" y="636752"/>
            <a:ext cx="4885440" cy="4052176"/>
          </a:xfrm>
          <a:custGeom>
            <a:avLst/>
            <a:gdLst/>
            <a:ahLst/>
            <a:cxnLst/>
            <a:rect l="l" t="t" r="r" b="b"/>
            <a:pathLst>
              <a:path w="9568132" h="6545102">
                <a:moveTo>
                  <a:pt x="0" y="0"/>
                </a:moveTo>
                <a:lnTo>
                  <a:pt x="9568132" y="0"/>
                </a:lnTo>
                <a:lnTo>
                  <a:pt x="9568132" y="6545102"/>
                </a:lnTo>
                <a:lnTo>
                  <a:pt x="0" y="6545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E7120F74-1574-CD2A-79D8-5EFFAF963F0C}"/>
              </a:ext>
            </a:extLst>
          </p:cNvPr>
          <p:cNvSpPr/>
          <p:nvPr/>
        </p:nvSpPr>
        <p:spPr>
          <a:xfrm rot="21231071">
            <a:off x="9120624" y="4498245"/>
            <a:ext cx="8372875" cy="5011494"/>
          </a:xfrm>
          <a:custGeom>
            <a:avLst/>
            <a:gdLst/>
            <a:ahLst/>
            <a:cxnLst/>
            <a:rect l="l" t="t" r="r" b="b"/>
            <a:pathLst>
              <a:path w="9568132" h="6545102">
                <a:moveTo>
                  <a:pt x="0" y="0"/>
                </a:moveTo>
                <a:lnTo>
                  <a:pt x="9568132" y="0"/>
                </a:lnTo>
                <a:lnTo>
                  <a:pt x="9568132" y="6545102"/>
                </a:lnTo>
                <a:lnTo>
                  <a:pt x="0" y="6545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Freeform 2"/>
          <p:cNvSpPr/>
          <p:nvPr/>
        </p:nvSpPr>
        <p:spPr>
          <a:xfrm rot="9920686">
            <a:off x="676410" y="815856"/>
            <a:ext cx="7093845" cy="5011494"/>
          </a:xfrm>
          <a:custGeom>
            <a:avLst/>
            <a:gdLst/>
            <a:ahLst/>
            <a:cxnLst/>
            <a:rect l="l" t="t" r="r" b="b"/>
            <a:pathLst>
              <a:path w="9568132" h="6545102">
                <a:moveTo>
                  <a:pt x="0" y="0"/>
                </a:moveTo>
                <a:lnTo>
                  <a:pt x="9568132" y="0"/>
                </a:lnTo>
                <a:lnTo>
                  <a:pt x="9568132" y="6545102"/>
                </a:lnTo>
                <a:lnTo>
                  <a:pt x="0" y="6545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3197" y="3171395"/>
            <a:ext cx="14614057" cy="3668521"/>
            <a:chOff x="0" y="0"/>
            <a:chExt cx="3848970" cy="9661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48970" cy="966195"/>
            </a:xfrm>
            <a:custGeom>
              <a:avLst/>
              <a:gdLst/>
              <a:ahLst/>
              <a:cxnLst/>
              <a:rect l="l" t="t" r="r" b="b"/>
              <a:pathLst>
                <a:path w="3848970" h="966195">
                  <a:moveTo>
                    <a:pt x="27018" y="0"/>
                  </a:moveTo>
                  <a:lnTo>
                    <a:pt x="3821952" y="0"/>
                  </a:lnTo>
                  <a:cubicBezTo>
                    <a:pt x="3829117" y="0"/>
                    <a:pt x="3835989" y="2846"/>
                    <a:pt x="3841056" y="7913"/>
                  </a:cubicBezTo>
                  <a:cubicBezTo>
                    <a:pt x="3846123" y="12980"/>
                    <a:pt x="3848970" y="19852"/>
                    <a:pt x="3848970" y="27018"/>
                  </a:cubicBezTo>
                  <a:lnTo>
                    <a:pt x="3848970" y="939177"/>
                  </a:lnTo>
                  <a:cubicBezTo>
                    <a:pt x="3848970" y="946343"/>
                    <a:pt x="3846123" y="953215"/>
                    <a:pt x="3841056" y="958282"/>
                  </a:cubicBezTo>
                  <a:cubicBezTo>
                    <a:pt x="3835989" y="963348"/>
                    <a:pt x="3829117" y="966195"/>
                    <a:pt x="3821952" y="966195"/>
                  </a:cubicBezTo>
                  <a:lnTo>
                    <a:pt x="27018" y="966195"/>
                  </a:lnTo>
                  <a:cubicBezTo>
                    <a:pt x="19852" y="966195"/>
                    <a:pt x="12980" y="963348"/>
                    <a:pt x="7913" y="958282"/>
                  </a:cubicBezTo>
                  <a:cubicBezTo>
                    <a:pt x="2846" y="953215"/>
                    <a:pt x="0" y="946343"/>
                    <a:pt x="0" y="939177"/>
                  </a:cubicBezTo>
                  <a:lnTo>
                    <a:pt x="0" y="27018"/>
                  </a:lnTo>
                  <a:cubicBezTo>
                    <a:pt x="0" y="19852"/>
                    <a:pt x="2846" y="12980"/>
                    <a:pt x="7913" y="7913"/>
                  </a:cubicBezTo>
                  <a:cubicBezTo>
                    <a:pt x="12980" y="2846"/>
                    <a:pt x="19852" y="0"/>
                    <a:pt x="27018" y="0"/>
                  </a:cubicBezTo>
                  <a:close/>
                </a:path>
              </a:pathLst>
            </a:custGeom>
            <a:solidFill>
              <a:srgbClr val="F9E8CB"/>
            </a:solidFill>
            <a:ln w="66675" cap="rnd">
              <a:solidFill>
                <a:srgbClr val="965923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48970" cy="1013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186654">
            <a:off x="1176392" y="6011651"/>
            <a:ext cx="2964691" cy="2613451"/>
          </a:xfrm>
          <a:custGeom>
            <a:avLst/>
            <a:gdLst/>
            <a:ahLst/>
            <a:cxnLst/>
            <a:rect l="l" t="t" r="r" b="b"/>
            <a:pathLst>
              <a:path w="3262900" h="3042655">
                <a:moveTo>
                  <a:pt x="0" y="0"/>
                </a:moveTo>
                <a:lnTo>
                  <a:pt x="3262901" y="0"/>
                </a:lnTo>
                <a:lnTo>
                  <a:pt x="3262901" y="3042655"/>
                </a:lnTo>
                <a:lnTo>
                  <a:pt x="0" y="3042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60693" y="5415688"/>
            <a:ext cx="6616975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/>
              <a:t>Business Data Analysis Project using MS Excel</a:t>
            </a:r>
            <a:endParaRPr lang="en-US" sz="2400" b="1" dirty="0">
              <a:solidFill>
                <a:srgbClr val="000000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8773149"/>
            <a:ext cx="2195335" cy="3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Presented By: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24020" y="8773149"/>
            <a:ext cx="219533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dirty="0">
                <a:solidFill>
                  <a:srgbClr val="000000"/>
                </a:solidFill>
                <a:latin typeface="Sitka Banner Semibold" pitchFamily="2" charset="0"/>
                <a:ea typeface="TT Firs Neue Bold"/>
                <a:cs typeface="TT Firs Neue Bold"/>
                <a:sym typeface="TT Firs Neue Bold"/>
              </a:rPr>
              <a:t>ADITI KUMARI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3600" y="4600233"/>
            <a:ext cx="11887200" cy="931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US" sz="7200" b="1" dirty="0"/>
              <a:t>Vrinda Store Sales Analysis </a:t>
            </a:r>
            <a:endParaRPr lang="en-US" sz="6800" b="1" spc="-374" dirty="0">
              <a:solidFill>
                <a:srgbClr val="59180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371F233-75CD-5D38-02D6-E7EFE79B609E}"/>
              </a:ext>
            </a:extLst>
          </p:cNvPr>
          <p:cNvSpPr/>
          <p:nvPr/>
        </p:nvSpPr>
        <p:spPr>
          <a:xfrm rot="1195314">
            <a:off x="8823455" y="1248946"/>
            <a:ext cx="4013051" cy="2523218"/>
          </a:xfrm>
          <a:custGeom>
            <a:avLst/>
            <a:gdLst/>
            <a:ahLst/>
            <a:cxnLst/>
            <a:rect l="l" t="t" r="r" b="b"/>
            <a:pathLst>
              <a:path w="4551121" h="3026495">
                <a:moveTo>
                  <a:pt x="0" y="0"/>
                </a:moveTo>
                <a:lnTo>
                  <a:pt x="4551121" y="0"/>
                </a:lnTo>
                <a:lnTo>
                  <a:pt x="4551121" y="3026495"/>
                </a:lnTo>
                <a:lnTo>
                  <a:pt x="0" y="30264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57B97D16-FCF0-CDD4-0CCA-ECF8036E9CAE}"/>
              </a:ext>
            </a:extLst>
          </p:cNvPr>
          <p:cNvSpPr/>
          <p:nvPr/>
        </p:nvSpPr>
        <p:spPr>
          <a:xfrm>
            <a:off x="11081315" y="986322"/>
            <a:ext cx="6279585" cy="8314355"/>
          </a:xfrm>
          <a:custGeom>
            <a:avLst/>
            <a:gdLst/>
            <a:ahLst/>
            <a:cxnLst/>
            <a:rect l="l" t="t" r="r" b="b"/>
            <a:pathLst>
              <a:path w="6326505" h="8229600">
                <a:moveTo>
                  <a:pt x="0" y="0"/>
                </a:moveTo>
                <a:lnTo>
                  <a:pt x="6326505" y="0"/>
                </a:lnTo>
                <a:lnTo>
                  <a:pt x="63265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E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">
            <a:extLst>
              <a:ext uri="{FF2B5EF4-FFF2-40B4-BE49-F238E27FC236}">
                <a16:creationId xmlns:a16="http://schemas.microsoft.com/office/drawing/2014/main" id="{EB293302-0F28-8A79-7898-F3FAC3120DF9}"/>
              </a:ext>
            </a:extLst>
          </p:cNvPr>
          <p:cNvSpPr/>
          <p:nvPr/>
        </p:nvSpPr>
        <p:spPr>
          <a:xfrm rot="18008247" flipH="1">
            <a:off x="10256988" y="3584636"/>
            <a:ext cx="7624910" cy="5355653"/>
          </a:xfrm>
          <a:custGeom>
            <a:avLst/>
            <a:gdLst/>
            <a:ahLst/>
            <a:cxnLst/>
            <a:rect l="l" t="t" r="r" b="b"/>
            <a:pathLst>
              <a:path w="9484284" h="6487745">
                <a:moveTo>
                  <a:pt x="9484284" y="0"/>
                </a:moveTo>
                <a:lnTo>
                  <a:pt x="0" y="0"/>
                </a:lnTo>
                <a:lnTo>
                  <a:pt x="0" y="6487745"/>
                </a:lnTo>
                <a:lnTo>
                  <a:pt x="9484284" y="6487745"/>
                </a:lnTo>
                <a:lnTo>
                  <a:pt x="94842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627338" flipH="1">
            <a:off x="621568" y="1265179"/>
            <a:ext cx="7971780" cy="5038718"/>
          </a:xfrm>
          <a:custGeom>
            <a:avLst/>
            <a:gdLst/>
            <a:ahLst/>
            <a:cxnLst/>
            <a:rect l="l" t="t" r="r" b="b"/>
            <a:pathLst>
              <a:path w="9484284" h="6487745">
                <a:moveTo>
                  <a:pt x="9484284" y="0"/>
                </a:moveTo>
                <a:lnTo>
                  <a:pt x="0" y="0"/>
                </a:lnTo>
                <a:lnTo>
                  <a:pt x="0" y="6487745"/>
                </a:lnTo>
                <a:lnTo>
                  <a:pt x="9484284" y="6487745"/>
                </a:lnTo>
                <a:lnTo>
                  <a:pt x="94842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15631" y="1275662"/>
            <a:ext cx="7772400" cy="1787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US" sz="6800" spc="-374" dirty="0">
                <a:solidFill>
                  <a:srgbClr val="591802"/>
                </a:solidFill>
                <a:latin typeface="TT Firs Neue"/>
                <a:ea typeface="TT Firs Neue"/>
                <a:cs typeface="TT Firs Neue"/>
                <a:sym typeface="TT Firs Neue"/>
              </a:rPr>
              <a:t>  Executive Summary</a:t>
            </a:r>
            <a:endParaRPr lang="en-US" sz="7200" b="1" dirty="0"/>
          </a:p>
          <a:p>
            <a:pPr algn="l">
              <a:lnSpc>
                <a:spcPts val="6800"/>
              </a:lnSpc>
            </a:pPr>
            <a:endParaRPr lang="en-US" sz="6800" spc="-374" dirty="0">
              <a:solidFill>
                <a:srgbClr val="59180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48967" y="2783570"/>
            <a:ext cx="10896600" cy="5886227"/>
          </a:xfrm>
          <a:prstGeom prst="rect">
            <a:avLst/>
          </a:prstGeom>
          <a:solidFill>
            <a:schemeClr val="accent5">
              <a:lumMod val="75000"/>
              <a:alpha val="47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Total Revenue: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₹21.17 million, with </a:t>
            </a: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Ajio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as a key contributing channel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 Insight: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Women drive 64% of total sales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outperforming men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 Markets: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Maharashtra, Karnataka, and Uttar Pradesh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lead in sales contribution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 Group Trend: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Adults (25–60 years)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place the highest number of orders, with </a:t>
            </a: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Adult Women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being the largest customer segment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Takeaway:</a:t>
            </a:r>
            <a:b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Vrinda Store’s growth is primarily driven by </a:t>
            </a:r>
            <a:r>
              <a:rPr lang="en-US" sz="2400" b="1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adult women customers in high-performing states</a:t>
            </a:r>
            <a:r>
              <a:rPr lang="en-US" sz="2400" dirty="0">
                <a:solidFill>
                  <a:srgbClr val="32131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highlighting a clear opportunity for focused, data-driven marketing strategies.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231F2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E355819-837D-8E58-9A25-D4FC5CC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2DF1CB4-D196-FFF6-BD1F-5750FF4CE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CCD627B-D2D8-36DC-13CC-626DE5738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8365CE1-7A79-7889-33D8-1818E8FF8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01170F6-9F62-65D2-F8DD-FED43139DFD0}"/>
              </a:ext>
            </a:extLst>
          </p:cNvPr>
          <p:cNvSpPr/>
          <p:nvPr/>
        </p:nvSpPr>
        <p:spPr>
          <a:xfrm>
            <a:off x="967495" y="2783570"/>
            <a:ext cx="3639963" cy="5885805"/>
          </a:xfrm>
          <a:custGeom>
            <a:avLst/>
            <a:gdLst/>
            <a:ahLst/>
            <a:cxnLst/>
            <a:rect l="l" t="t" r="r" b="b"/>
            <a:pathLst>
              <a:path w="5027537" h="7770965">
                <a:moveTo>
                  <a:pt x="0" y="0"/>
                </a:moveTo>
                <a:lnTo>
                  <a:pt x="5027538" y="0"/>
                </a:lnTo>
                <a:lnTo>
                  <a:pt x="5027538" y="7770965"/>
                </a:lnTo>
                <a:lnTo>
                  <a:pt x="0" y="7770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5901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Freeform 6"/>
          <p:cNvSpPr/>
          <p:nvPr/>
        </p:nvSpPr>
        <p:spPr>
          <a:xfrm rot="21253936">
            <a:off x="14070760" y="5979260"/>
            <a:ext cx="3191213" cy="3222553"/>
          </a:xfrm>
          <a:custGeom>
            <a:avLst/>
            <a:gdLst/>
            <a:ahLst/>
            <a:cxnLst/>
            <a:rect l="l" t="t" r="r" b="b"/>
            <a:pathLst>
              <a:path w="3299618" h="3500920">
                <a:moveTo>
                  <a:pt x="0" y="0"/>
                </a:moveTo>
                <a:lnTo>
                  <a:pt x="3299617" y="0"/>
                </a:lnTo>
                <a:lnTo>
                  <a:pt x="3299617" y="3500920"/>
                </a:lnTo>
                <a:lnTo>
                  <a:pt x="0" y="3500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97024">
            <a:off x="14401801" y="1428049"/>
            <a:ext cx="2725562" cy="3029648"/>
          </a:xfrm>
          <a:custGeom>
            <a:avLst/>
            <a:gdLst/>
            <a:ahLst/>
            <a:cxnLst/>
            <a:rect l="l" t="t" r="r" b="b"/>
            <a:pathLst>
              <a:path w="3666127" h="3418663">
                <a:moveTo>
                  <a:pt x="0" y="0"/>
                </a:moveTo>
                <a:lnTo>
                  <a:pt x="3666127" y="0"/>
                </a:lnTo>
                <a:lnTo>
                  <a:pt x="3666127" y="3418663"/>
                </a:lnTo>
                <a:lnTo>
                  <a:pt x="0" y="3418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E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650767" y="4885659"/>
            <a:ext cx="466091" cy="466091"/>
          </a:xfrm>
          <a:custGeom>
            <a:avLst/>
            <a:gdLst/>
            <a:ahLst/>
            <a:cxnLst/>
            <a:rect l="l" t="t" r="r" b="b"/>
            <a:pathLst>
              <a:path w="466091" h="466091">
                <a:moveTo>
                  <a:pt x="0" y="0"/>
                </a:moveTo>
                <a:lnTo>
                  <a:pt x="466091" y="0"/>
                </a:lnTo>
                <a:lnTo>
                  <a:pt x="466091" y="466090"/>
                </a:lnTo>
                <a:lnTo>
                  <a:pt x="0" y="466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650767" y="6934278"/>
            <a:ext cx="466091" cy="466091"/>
          </a:xfrm>
          <a:custGeom>
            <a:avLst/>
            <a:gdLst/>
            <a:ahLst/>
            <a:cxnLst/>
            <a:rect l="l" t="t" r="r" b="b"/>
            <a:pathLst>
              <a:path w="466091" h="466091">
                <a:moveTo>
                  <a:pt x="0" y="0"/>
                </a:moveTo>
                <a:lnTo>
                  <a:pt x="466091" y="0"/>
                </a:lnTo>
                <a:lnTo>
                  <a:pt x="466091" y="466091"/>
                </a:lnTo>
                <a:lnTo>
                  <a:pt x="0" y="466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813691" flipH="1">
            <a:off x="9838830" y="4040181"/>
            <a:ext cx="7268510" cy="5152968"/>
          </a:xfrm>
          <a:custGeom>
            <a:avLst/>
            <a:gdLst/>
            <a:ahLst/>
            <a:cxnLst/>
            <a:rect l="l" t="t" r="r" b="b"/>
            <a:pathLst>
              <a:path w="9484284" h="6487745">
                <a:moveTo>
                  <a:pt x="9484284" y="0"/>
                </a:moveTo>
                <a:lnTo>
                  <a:pt x="0" y="0"/>
                </a:lnTo>
                <a:lnTo>
                  <a:pt x="0" y="6487745"/>
                </a:lnTo>
                <a:lnTo>
                  <a:pt x="9484284" y="6487745"/>
                </a:lnTo>
                <a:lnTo>
                  <a:pt x="94842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332976">
            <a:off x="190558" y="1744933"/>
            <a:ext cx="8692586" cy="7441036"/>
          </a:xfrm>
          <a:custGeom>
            <a:avLst/>
            <a:gdLst/>
            <a:ahLst/>
            <a:cxnLst/>
            <a:rect l="l" t="t" r="r" b="b"/>
            <a:pathLst>
              <a:path w="8999354" h="8242101">
                <a:moveTo>
                  <a:pt x="0" y="0"/>
                </a:moveTo>
                <a:lnTo>
                  <a:pt x="8999354" y="0"/>
                </a:lnTo>
                <a:lnTo>
                  <a:pt x="8999354" y="8242101"/>
                </a:lnTo>
                <a:lnTo>
                  <a:pt x="0" y="8242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TextBox 9"/>
          <p:cNvSpPr txBox="1"/>
          <p:nvPr/>
        </p:nvSpPr>
        <p:spPr>
          <a:xfrm>
            <a:off x="1260134" y="1425583"/>
            <a:ext cx="12227266" cy="931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IN" sz="7200" b="1" dirty="0">
                <a:solidFill>
                  <a:schemeClr val="accent4">
                    <a:lumMod val="75000"/>
                  </a:schemeClr>
                </a:solidFill>
              </a:rPr>
              <a:t>Business Problem Statement</a:t>
            </a:r>
            <a:endParaRPr lang="en-US" sz="6800" b="1" spc="-374" dirty="0">
              <a:solidFill>
                <a:schemeClr val="accent4">
                  <a:lumMod val="75000"/>
                </a:schemeClr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83812" y="3064538"/>
            <a:ext cx="10762930" cy="4292137"/>
          </a:xfrm>
          <a:prstGeom prst="rect">
            <a:avLst/>
          </a:prstGeom>
          <a:solidFill>
            <a:schemeClr val="accent6">
              <a:lumMod val="75000"/>
              <a:alpha val="37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ell MT" panose="02020503060305020303" pitchFamily="18" charset="0"/>
              </a:rPr>
              <a:t>Vrinda Store wants to understand: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ll MT" panose="02020503060305020303" pitchFamily="18" charset="0"/>
              </a:rPr>
              <a:t>   Sales and order trends over time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ll MT" panose="02020503060305020303" pitchFamily="18" charset="0"/>
              </a:rPr>
              <a:t>   Customer demographics (gender, age, state)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ll MT" panose="02020503060305020303" pitchFamily="18" charset="0"/>
              </a:rPr>
              <a:t>   Performance of sales channels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ell MT" panose="02020503060305020303" pitchFamily="18" charset="0"/>
              </a:rPr>
              <a:t>   Factors driving maximum revenue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Bell MT" panose="02020503060305020303" pitchFamily="18" charset="0"/>
              </a:rPr>
              <a:t>The goal is to identify improvement areas and increase sales in 2023</a:t>
            </a:r>
            <a:r>
              <a:rPr lang="en-US" sz="2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Bell MT" panose="02020503060305020303" pitchFamily="18" charset="0"/>
              </a:rPr>
              <a:t>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B0A0A"/>
              </a:solidFill>
              <a:latin typeface="Bell MT" panose="02020503060305020303" pitchFamily="18" charset="0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7" name="Freeform 7"/>
          <p:cNvSpPr/>
          <p:nvPr/>
        </p:nvSpPr>
        <p:spPr>
          <a:xfrm rot="369699">
            <a:off x="13121849" y="2257377"/>
            <a:ext cx="2917470" cy="1614323"/>
          </a:xfrm>
          <a:custGeom>
            <a:avLst/>
            <a:gdLst/>
            <a:ahLst/>
            <a:cxnLst/>
            <a:rect l="l" t="t" r="r" b="b"/>
            <a:pathLst>
              <a:path w="3523290" h="1915789">
                <a:moveTo>
                  <a:pt x="0" y="0"/>
                </a:moveTo>
                <a:lnTo>
                  <a:pt x="3523290" y="0"/>
                </a:lnTo>
                <a:lnTo>
                  <a:pt x="3523290" y="1915789"/>
                </a:lnTo>
                <a:lnTo>
                  <a:pt x="0" y="19157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C496B16-93BA-5EDC-0025-8EC890BCA0B7}"/>
              </a:ext>
            </a:extLst>
          </p:cNvPr>
          <p:cNvSpPr/>
          <p:nvPr/>
        </p:nvSpPr>
        <p:spPr>
          <a:xfrm>
            <a:off x="10779207" y="3465333"/>
            <a:ext cx="6256614" cy="5895210"/>
          </a:xfrm>
          <a:custGeom>
            <a:avLst/>
            <a:gdLst/>
            <a:ahLst/>
            <a:cxnLst/>
            <a:rect l="l" t="t" r="r" b="b"/>
            <a:pathLst>
              <a:path w="4788895" h="4705090">
                <a:moveTo>
                  <a:pt x="0" y="0"/>
                </a:moveTo>
                <a:lnTo>
                  <a:pt x="4788895" y="0"/>
                </a:lnTo>
                <a:lnTo>
                  <a:pt x="4788895" y="4705089"/>
                </a:lnTo>
                <a:lnTo>
                  <a:pt x="0" y="47050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30ECBD48-1362-9072-2DE7-58BFFC005EED}"/>
              </a:ext>
            </a:extLst>
          </p:cNvPr>
          <p:cNvSpPr/>
          <p:nvPr/>
        </p:nvSpPr>
        <p:spPr>
          <a:xfrm rot="5991184" flipH="1" flipV="1">
            <a:off x="11336078" y="441957"/>
            <a:ext cx="5587154" cy="6034458"/>
          </a:xfrm>
          <a:custGeom>
            <a:avLst/>
            <a:gdLst/>
            <a:ahLst/>
            <a:cxnLst/>
            <a:rect l="l" t="t" r="r" b="b"/>
            <a:pathLst>
              <a:path w="5587154" h="6034458">
                <a:moveTo>
                  <a:pt x="5587154" y="6034458"/>
                </a:moveTo>
                <a:lnTo>
                  <a:pt x="0" y="6034458"/>
                </a:lnTo>
                <a:lnTo>
                  <a:pt x="0" y="0"/>
                </a:lnTo>
                <a:lnTo>
                  <a:pt x="5587154" y="0"/>
                </a:lnTo>
                <a:lnTo>
                  <a:pt x="5587154" y="6034458"/>
                </a:lnTo>
                <a:close/>
              </a:path>
            </a:pathLst>
          </a:custGeom>
          <a:blipFill>
            <a:blip r:embed="rId3">
              <a:alphaModFix amt="88000"/>
            </a:blip>
            <a:stretch>
              <a:fillRect l="-10096" r="-468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38EC72A-D448-CC13-5897-48840931CE91}"/>
              </a:ext>
            </a:extLst>
          </p:cNvPr>
          <p:cNvSpPr/>
          <p:nvPr/>
        </p:nvSpPr>
        <p:spPr>
          <a:xfrm rot="5991184" flipH="1" flipV="1">
            <a:off x="11775350" y="3810585"/>
            <a:ext cx="5587154" cy="6034458"/>
          </a:xfrm>
          <a:custGeom>
            <a:avLst/>
            <a:gdLst/>
            <a:ahLst/>
            <a:cxnLst/>
            <a:rect l="l" t="t" r="r" b="b"/>
            <a:pathLst>
              <a:path w="5587154" h="6034458">
                <a:moveTo>
                  <a:pt x="5587154" y="6034458"/>
                </a:moveTo>
                <a:lnTo>
                  <a:pt x="0" y="6034458"/>
                </a:lnTo>
                <a:lnTo>
                  <a:pt x="0" y="0"/>
                </a:lnTo>
                <a:lnTo>
                  <a:pt x="5587154" y="0"/>
                </a:lnTo>
                <a:lnTo>
                  <a:pt x="5587154" y="6034458"/>
                </a:lnTo>
                <a:close/>
              </a:path>
            </a:pathLst>
          </a:custGeom>
          <a:blipFill>
            <a:blip r:embed="rId3">
              <a:alphaModFix amt="88000"/>
            </a:blip>
            <a:stretch>
              <a:fillRect l="-10096" r="-468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C4B76A41-78B3-E1C3-A8D0-D4220D843BF8}"/>
              </a:ext>
            </a:extLst>
          </p:cNvPr>
          <p:cNvSpPr/>
          <p:nvPr/>
        </p:nvSpPr>
        <p:spPr>
          <a:xfrm rot="5991184" flipH="1" flipV="1">
            <a:off x="10563190" y="2529174"/>
            <a:ext cx="5587154" cy="6034458"/>
          </a:xfrm>
          <a:custGeom>
            <a:avLst/>
            <a:gdLst/>
            <a:ahLst/>
            <a:cxnLst/>
            <a:rect l="l" t="t" r="r" b="b"/>
            <a:pathLst>
              <a:path w="5587154" h="6034458">
                <a:moveTo>
                  <a:pt x="5587154" y="6034458"/>
                </a:moveTo>
                <a:lnTo>
                  <a:pt x="0" y="6034458"/>
                </a:lnTo>
                <a:lnTo>
                  <a:pt x="0" y="0"/>
                </a:lnTo>
                <a:lnTo>
                  <a:pt x="5587154" y="0"/>
                </a:lnTo>
                <a:lnTo>
                  <a:pt x="5587154" y="6034458"/>
                </a:lnTo>
                <a:close/>
              </a:path>
            </a:pathLst>
          </a:custGeom>
          <a:blipFill>
            <a:blip r:embed="rId3">
              <a:alphaModFix amt="88000"/>
            </a:blip>
            <a:stretch>
              <a:fillRect l="-10096" r="-468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765532" y="961284"/>
            <a:ext cx="9484284" cy="6487745"/>
          </a:xfrm>
          <a:custGeom>
            <a:avLst/>
            <a:gdLst/>
            <a:ahLst/>
            <a:cxnLst/>
            <a:rect l="l" t="t" r="r" b="b"/>
            <a:pathLst>
              <a:path w="9484284" h="6487745">
                <a:moveTo>
                  <a:pt x="9484284" y="0"/>
                </a:moveTo>
                <a:lnTo>
                  <a:pt x="0" y="0"/>
                </a:lnTo>
                <a:lnTo>
                  <a:pt x="0" y="6487745"/>
                </a:lnTo>
                <a:lnTo>
                  <a:pt x="9484284" y="6487745"/>
                </a:lnTo>
                <a:lnTo>
                  <a:pt x="9484284" y="0"/>
                </a:lnTo>
                <a:close/>
              </a:path>
            </a:pathLst>
          </a:custGeom>
          <a:blipFill dpi="0" rotWithShape="1">
            <a:blip r:embed="rId4">
              <a:alphaModFix amt="52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7349" y="5672155"/>
            <a:ext cx="2215713" cy="3373854"/>
          </a:xfrm>
          <a:custGeom>
            <a:avLst/>
            <a:gdLst/>
            <a:ahLst/>
            <a:cxnLst/>
            <a:rect l="l" t="t" r="r" b="b"/>
            <a:pathLst>
              <a:path w="3223542" h="5429123">
                <a:moveTo>
                  <a:pt x="0" y="0"/>
                </a:moveTo>
                <a:lnTo>
                  <a:pt x="3223542" y="0"/>
                </a:lnTo>
                <a:lnTo>
                  <a:pt x="3223542" y="5429123"/>
                </a:lnTo>
                <a:lnTo>
                  <a:pt x="0" y="5429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2059331" y="1240991"/>
            <a:ext cx="15950163" cy="931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IN" sz="6600" dirty="0">
                <a:solidFill>
                  <a:schemeClr val="accent3">
                    <a:lumMod val="50000"/>
                  </a:schemeClr>
                </a:solidFill>
              </a:rPr>
              <a:t>DATA OVERVIEW &amp; METHODOLOGY</a:t>
            </a:r>
            <a:endParaRPr lang="en-US" sz="6600" spc="-374" dirty="0">
              <a:solidFill>
                <a:schemeClr val="accent3">
                  <a:lumMod val="50000"/>
                </a:schemeClr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52727" y="2327184"/>
            <a:ext cx="11436284" cy="6994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Aptos Narrow" panose="020B0004020202020204" pitchFamily="34" charset="0"/>
              </a:rPr>
              <a:t>The analysis is based on </a:t>
            </a:r>
            <a:r>
              <a:rPr lang="en-US" sz="2400" b="1" dirty="0">
                <a:latin typeface="Aptos Narrow" panose="020B0004020202020204" pitchFamily="34" charset="0"/>
              </a:rPr>
              <a:t>Vrinda Store’s 2022 sales dataset</a:t>
            </a:r>
            <a:r>
              <a:rPr lang="en-US" sz="2400" dirty="0">
                <a:latin typeface="Aptos Narrow" panose="020B0004020202020204" pitchFamily="34" charset="0"/>
              </a:rPr>
              <a:t>, which captures detailed information on customer orders and sales performance.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Aptos Narrow" panose="020B0004020202020204" pitchFamily="34" charset="0"/>
              </a:rPr>
              <a:t>The dataset includes key attributes such as </a:t>
            </a:r>
            <a:r>
              <a:rPr lang="en-US" sz="2400" b="1" dirty="0">
                <a:latin typeface="Aptos Narrow" panose="020B0004020202020204" pitchFamily="34" charset="0"/>
              </a:rPr>
              <a:t>order date, sales value, order status, gender, age group, state, sales channel, and product category</a:t>
            </a:r>
            <a:r>
              <a:rPr lang="en-US" sz="24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Aptos Narrow" panose="020B0004020202020204" pitchFamily="34" charset="0"/>
              </a:rPr>
              <a:t>To analyze the data effectively, </a:t>
            </a:r>
            <a:r>
              <a:rPr lang="en-US" sz="2400" b="1" dirty="0">
                <a:latin typeface="Aptos Narrow" panose="020B0004020202020204" pitchFamily="34" charset="0"/>
              </a:rPr>
              <a:t>Microsoft Excel</a:t>
            </a:r>
            <a:r>
              <a:rPr lang="en-US" sz="2400" dirty="0">
                <a:latin typeface="Aptos Narrow" panose="020B0004020202020204" pitchFamily="34" charset="0"/>
              </a:rPr>
              <a:t> was used as the primary tool.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ptos Narrow" panose="020B0004020202020204" pitchFamily="34" charset="0"/>
              </a:rPr>
              <a:t>Pivot Tables and Pivot Charts</a:t>
            </a:r>
            <a:r>
              <a:rPr lang="en-US" sz="2400" dirty="0">
                <a:latin typeface="Aptos Narrow" panose="020B0004020202020204" pitchFamily="34" charset="0"/>
              </a:rPr>
              <a:t> were created to summarize large volumes of data and identify patterns.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ptos Narrow" panose="020B0004020202020204" pitchFamily="34" charset="0"/>
              </a:rPr>
              <a:t>Interactive slicers and dashboards</a:t>
            </a:r>
            <a:r>
              <a:rPr lang="en-US" sz="2400" dirty="0">
                <a:latin typeface="Aptos Narrow" panose="020B0004020202020204" pitchFamily="34" charset="0"/>
              </a:rPr>
              <a:t> were used to enable dynamic filtering and comparative analysis across different dimensions.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ptos Narrow" panose="020B0004020202020204" pitchFamily="34" charset="0"/>
              </a:rPr>
              <a:t>Purpose:</a:t>
            </a:r>
            <a:br>
              <a:rPr lang="en-US" sz="2400" dirty="0">
                <a:latin typeface="Aptos Narrow" panose="020B0004020202020204" pitchFamily="34" charset="0"/>
              </a:rPr>
            </a:br>
            <a:r>
              <a:rPr lang="en-US" sz="2400" dirty="0">
                <a:latin typeface="Aptos Narrow" panose="020B0004020202020204" pitchFamily="34" charset="0"/>
              </a:rPr>
              <a:t>This structured approach helps transform raw sales data into </a:t>
            </a:r>
            <a:r>
              <a:rPr lang="en-US" sz="2400" b="1" dirty="0">
                <a:latin typeface="Aptos Narrow" panose="020B0004020202020204" pitchFamily="34" charset="0"/>
              </a:rPr>
              <a:t>meaningful insights</a:t>
            </a:r>
            <a:r>
              <a:rPr lang="en-US" sz="2400" dirty="0">
                <a:latin typeface="Aptos Narrow" panose="020B0004020202020204" pitchFamily="34" charset="0"/>
              </a:rPr>
              <a:t>, supporting data-driven decision-making and business strategy formulation.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231F2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701B65FF-027B-EB4D-7648-18EB72D6FBE3}"/>
              </a:ext>
            </a:extLst>
          </p:cNvPr>
          <p:cNvSpPr/>
          <p:nvPr/>
        </p:nvSpPr>
        <p:spPr>
          <a:xfrm>
            <a:off x="14353687" y="5646345"/>
            <a:ext cx="3230815" cy="3216733"/>
          </a:xfrm>
          <a:custGeom>
            <a:avLst/>
            <a:gdLst/>
            <a:ahLst/>
            <a:cxnLst/>
            <a:rect l="l" t="t" r="r" b="b"/>
            <a:pathLst>
              <a:path w="6901292" h="5897467">
                <a:moveTo>
                  <a:pt x="0" y="0"/>
                </a:moveTo>
                <a:lnTo>
                  <a:pt x="6901291" y="0"/>
                </a:lnTo>
                <a:lnTo>
                  <a:pt x="6901291" y="5897467"/>
                </a:lnTo>
                <a:lnTo>
                  <a:pt x="0" y="5897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">
            <a:extLst>
              <a:ext uri="{FF2B5EF4-FFF2-40B4-BE49-F238E27FC236}">
                <a16:creationId xmlns:a16="http://schemas.microsoft.com/office/drawing/2014/main" id="{8FAD79BE-9356-0DD2-CB6D-7C66B22400C9}"/>
              </a:ext>
            </a:extLst>
          </p:cNvPr>
          <p:cNvGrpSpPr/>
          <p:nvPr/>
        </p:nvGrpSpPr>
        <p:grpSpPr>
          <a:xfrm rot="5400000">
            <a:off x="9446002" y="2153150"/>
            <a:ext cx="6705737" cy="7334620"/>
            <a:chOff x="0" y="0"/>
            <a:chExt cx="2278240" cy="1285012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EE29FEB6-36C3-E2A7-04AE-EBAA73DCEEA8}"/>
                </a:ext>
              </a:extLst>
            </p:cNvPr>
            <p:cNvSpPr/>
            <p:nvPr/>
          </p:nvSpPr>
          <p:spPr>
            <a:xfrm>
              <a:off x="0" y="0"/>
              <a:ext cx="2278240" cy="1285012"/>
            </a:xfrm>
            <a:custGeom>
              <a:avLst/>
              <a:gdLst/>
              <a:ahLst/>
              <a:cxnLst/>
              <a:rect l="l" t="t" r="r" b="b"/>
              <a:pathLst>
                <a:path w="2278240" h="1285012">
                  <a:moveTo>
                    <a:pt x="45645" y="0"/>
                  </a:moveTo>
                  <a:lnTo>
                    <a:pt x="2232595" y="0"/>
                  </a:lnTo>
                  <a:cubicBezTo>
                    <a:pt x="2244700" y="0"/>
                    <a:pt x="2256310" y="4809"/>
                    <a:pt x="2264870" y="13369"/>
                  </a:cubicBezTo>
                  <a:cubicBezTo>
                    <a:pt x="2273431" y="21929"/>
                    <a:pt x="2278240" y="33539"/>
                    <a:pt x="2278240" y="45645"/>
                  </a:cubicBezTo>
                  <a:lnTo>
                    <a:pt x="2278240" y="1239367"/>
                  </a:lnTo>
                  <a:cubicBezTo>
                    <a:pt x="2278240" y="1251473"/>
                    <a:pt x="2273431" y="1263083"/>
                    <a:pt x="2264870" y="1271643"/>
                  </a:cubicBezTo>
                  <a:cubicBezTo>
                    <a:pt x="2256310" y="1280203"/>
                    <a:pt x="2244700" y="1285012"/>
                    <a:pt x="2232595" y="1285012"/>
                  </a:cubicBezTo>
                  <a:lnTo>
                    <a:pt x="45645" y="1285012"/>
                  </a:lnTo>
                  <a:cubicBezTo>
                    <a:pt x="33539" y="1285012"/>
                    <a:pt x="21929" y="1280203"/>
                    <a:pt x="13369" y="1271643"/>
                  </a:cubicBezTo>
                  <a:cubicBezTo>
                    <a:pt x="4809" y="1263083"/>
                    <a:pt x="0" y="1251473"/>
                    <a:pt x="0" y="1239367"/>
                  </a:cubicBezTo>
                  <a:lnTo>
                    <a:pt x="0" y="45645"/>
                  </a:lnTo>
                  <a:cubicBezTo>
                    <a:pt x="0" y="33539"/>
                    <a:pt x="4809" y="21929"/>
                    <a:pt x="13369" y="13369"/>
                  </a:cubicBezTo>
                  <a:cubicBezTo>
                    <a:pt x="21929" y="4809"/>
                    <a:pt x="33539" y="0"/>
                    <a:pt x="45645" y="0"/>
                  </a:cubicBezTo>
                  <a:close/>
                </a:path>
              </a:pathLst>
            </a:custGeom>
            <a:solidFill>
              <a:srgbClr val="F9E8CB"/>
            </a:solidFill>
            <a:ln w="66675" cap="rnd">
              <a:solidFill>
                <a:srgbClr val="965923"/>
              </a:solidFill>
              <a:prstDash val="solid"/>
              <a:round/>
            </a:ln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E60AE600-9D73-7054-A39C-FD482110CD24}"/>
                </a:ext>
              </a:extLst>
            </p:cNvPr>
            <p:cNvSpPr txBox="1"/>
            <p:nvPr/>
          </p:nvSpPr>
          <p:spPr>
            <a:xfrm>
              <a:off x="0" y="-47625"/>
              <a:ext cx="2278240" cy="133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5F1016AF-E504-77F5-B315-AE9382D22156}"/>
              </a:ext>
            </a:extLst>
          </p:cNvPr>
          <p:cNvGrpSpPr/>
          <p:nvPr/>
        </p:nvGrpSpPr>
        <p:grpSpPr>
          <a:xfrm rot="5400000">
            <a:off x="1533641" y="2154379"/>
            <a:ext cx="6705737" cy="7334620"/>
            <a:chOff x="0" y="0"/>
            <a:chExt cx="2278240" cy="1285012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F89B9FB8-EB59-22A7-84F4-9E6A52613BDD}"/>
                </a:ext>
              </a:extLst>
            </p:cNvPr>
            <p:cNvSpPr/>
            <p:nvPr/>
          </p:nvSpPr>
          <p:spPr>
            <a:xfrm>
              <a:off x="0" y="0"/>
              <a:ext cx="2278240" cy="1285012"/>
            </a:xfrm>
            <a:custGeom>
              <a:avLst/>
              <a:gdLst/>
              <a:ahLst/>
              <a:cxnLst/>
              <a:rect l="l" t="t" r="r" b="b"/>
              <a:pathLst>
                <a:path w="2278240" h="1285012">
                  <a:moveTo>
                    <a:pt x="45645" y="0"/>
                  </a:moveTo>
                  <a:lnTo>
                    <a:pt x="2232595" y="0"/>
                  </a:lnTo>
                  <a:cubicBezTo>
                    <a:pt x="2244700" y="0"/>
                    <a:pt x="2256310" y="4809"/>
                    <a:pt x="2264870" y="13369"/>
                  </a:cubicBezTo>
                  <a:cubicBezTo>
                    <a:pt x="2273431" y="21929"/>
                    <a:pt x="2278240" y="33539"/>
                    <a:pt x="2278240" y="45645"/>
                  </a:cubicBezTo>
                  <a:lnTo>
                    <a:pt x="2278240" y="1239367"/>
                  </a:lnTo>
                  <a:cubicBezTo>
                    <a:pt x="2278240" y="1251473"/>
                    <a:pt x="2273431" y="1263083"/>
                    <a:pt x="2264870" y="1271643"/>
                  </a:cubicBezTo>
                  <a:cubicBezTo>
                    <a:pt x="2256310" y="1280203"/>
                    <a:pt x="2244700" y="1285012"/>
                    <a:pt x="2232595" y="1285012"/>
                  </a:cubicBezTo>
                  <a:lnTo>
                    <a:pt x="45645" y="1285012"/>
                  </a:lnTo>
                  <a:cubicBezTo>
                    <a:pt x="33539" y="1285012"/>
                    <a:pt x="21929" y="1280203"/>
                    <a:pt x="13369" y="1271643"/>
                  </a:cubicBezTo>
                  <a:cubicBezTo>
                    <a:pt x="4809" y="1263083"/>
                    <a:pt x="0" y="1251473"/>
                    <a:pt x="0" y="1239367"/>
                  </a:cubicBezTo>
                  <a:lnTo>
                    <a:pt x="0" y="45645"/>
                  </a:lnTo>
                  <a:cubicBezTo>
                    <a:pt x="0" y="33539"/>
                    <a:pt x="4809" y="21929"/>
                    <a:pt x="13369" y="13369"/>
                  </a:cubicBezTo>
                  <a:cubicBezTo>
                    <a:pt x="21929" y="4809"/>
                    <a:pt x="33539" y="0"/>
                    <a:pt x="45645" y="0"/>
                  </a:cubicBezTo>
                  <a:close/>
                </a:path>
              </a:pathLst>
            </a:custGeom>
            <a:solidFill>
              <a:srgbClr val="F9E8CB"/>
            </a:solidFill>
            <a:ln w="66675" cap="rnd">
              <a:solidFill>
                <a:srgbClr val="965923"/>
              </a:solidFill>
              <a:prstDash val="solid"/>
              <a:round/>
            </a:ln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FC185312-93C2-DCA7-2FAD-10318F5CCBA0}"/>
                </a:ext>
              </a:extLst>
            </p:cNvPr>
            <p:cNvSpPr txBox="1"/>
            <p:nvPr/>
          </p:nvSpPr>
          <p:spPr>
            <a:xfrm>
              <a:off x="0" y="-47625"/>
              <a:ext cx="2278240" cy="133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902798" y="5829300"/>
            <a:ext cx="3302037" cy="3429995"/>
          </a:xfrm>
          <a:custGeom>
            <a:avLst/>
            <a:gdLst/>
            <a:ahLst/>
            <a:cxnLst/>
            <a:rect l="l" t="t" r="r" b="b"/>
            <a:pathLst>
              <a:path w="4819554" h="4705090">
                <a:moveTo>
                  <a:pt x="0" y="0"/>
                </a:moveTo>
                <a:lnTo>
                  <a:pt x="4819554" y="0"/>
                </a:lnTo>
                <a:lnTo>
                  <a:pt x="4819554" y="4705089"/>
                </a:lnTo>
                <a:lnTo>
                  <a:pt x="0" y="470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05200" y="1113672"/>
            <a:ext cx="1379220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IN" sz="6000" dirty="0">
                <a:solidFill>
                  <a:srgbClr val="321310"/>
                </a:solidFill>
              </a:rPr>
              <a:t>Revenue &amp; Geographic Performance</a:t>
            </a:r>
            <a:endParaRPr lang="en-US" sz="6000" spc="-374" dirty="0">
              <a:solidFill>
                <a:srgbClr val="32131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25106" y="2966852"/>
            <a:ext cx="6722805" cy="5589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b="1" u="sng" dirty="0"/>
              <a:t>Objective : </a:t>
            </a:r>
            <a:r>
              <a:rPr lang="en-US" sz="2400" u="sng" dirty="0"/>
              <a:t>To assess revenue contribution by </a:t>
            </a:r>
            <a:r>
              <a:rPr lang="en-US" sz="2400" b="1" u="sng" dirty="0"/>
              <a:t>gender</a:t>
            </a:r>
            <a:r>
              <a:rPr lang="en-US" sz="2400" u="sng" dirty="0"/>
              <a:t> and identify </a:t>
            </a:r>
            <a:r>
              <a:rPr lang="en-US" sz="2400" b="1" u="sng" dirty="0"/>
              <a:t>top-performing states</a:t>
            </a:r>
            <a:r>
              <a:rPr lang="en-US" sz="2400" u="sng" dirty="0"/>
              <a:t>.</a:t>
            </a:r>
          </a:p>
          <a:p>
            <a:pPr algn="just"/>
            <a:endParaRPr lang="en-US" sz="2400" u="sng" dirty="0"/>
          </a:p>
          <a:p>
            <a:pPr algn="just"/>
            <a:r>
              <a:rPr lang="en-US" sz="2400" b="1" dirty="0"/>
              <a:t>Revenue by Gender</a:t>
            </a:r>
          </a:p>
          <a:p>
            <a:pPr algn="just"/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Women:</a:t>
            </a:r>
            <a:r>
              <a:rPr lang="en-US" sz="2400" dirty="0"/>
              <a:t> ₹13.56M (</a:t>
            </a:r>
            <a:r>
              <a:rPr lang="en-US" sz="2400" b="1" dirty="0"/>
              <a:t>64%</a:t>
            </a:r>
            <a:r>
              <a:rPr lang="en-US" sz="24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Men:</a:t>
            </a:r>
            <a:r>
              <a:rPr lang="en-US" sz="2400" dirty="0"/>
              <a:t> ₹7.61M (</a:t>
            </a:r>
            <a:r>
              <a:rPr lang="en-US" sz="2400" b="1" dirty="0"/>
              <a:t>36%</a:t>
            </a:r>
            <a:r>
              <a:rPr lang="en-US" sz="24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Total Revenue:</a:t>
            </a:r>
            <a:r>
              <a:rPr lang="en-US" sz="2400" dirty="0"/>
              <a:t> ₹21.17M</a:t>
            </a:r>
          </a:p>
          <a:p>
            <a:pPr algn="just"/>
            <a:endParaRPr lang="en-US" sz="2400" dirty="0"/>
          </a:p>
          <a:p>
            <a:r>
              <a:rPr lang="en-US" sz="2400" b="1" dirty="0"/>
              <a:t>Insight: </a:t>
            </a:r>
          </a:p>
          <a:p>
            <a:br>
              <a:rPr lang="en-US" sz="2400" dirty="0"/>
            </a:br>
            <a:r>
              <a:rPr lang="en-US" sz="2400" dirty="0"/>
              <a:t>Women generate nearly </a:t>
            </a:r>
            <a:r>
              <a:rPr lang="en-US" sz="2400" b="1" dirty="0"/>
              <a:t>2× the revenue</a:t>
            </a:r>
            <a:r>
              <a:rPr lang="en-US" sz="2400" dirty="0"/>
              <a:t> of men, indicating a strong women-focused product demand.</a:t>
            </a:r>
          </a:p>
          <a:p>
            <a:endParaRPr lang="en-US" sz="2400" dirty="0"/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0B0A0A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0ADC11-022C-1681-90F5-D74D91F71973}"/>
              </a:ext>
            </a:extLst>
          </p:cNvPr>
          <p:cNvSpPr txBox="1"/>
          <p:nvPr/>
        </p:nvSpPr>
        <p:spPr>
          <a:xfrm>
            <a:off x="9521558" y="2927508"/>
            <a:ext cx="6554624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u="sng" dirty="0"/>
              <a:t>Top 5 States by Revenue</a:t>
            </a:r>
          </a:p>
          <a:p>
            <a:pPr>
              <a:buNone/>
            </a:pP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Maharashtra:</a:t>
            </a:r>
            <a:r>
              <a:rPr lang="en-IN" sz="2400" dirty="0"/>
              <a:t> ₹2.99M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Karnataka:</a:t>
            </a:r>
            <a:r>
              <a:rPr lang="en-IN" sz="2400" dirty="0"/>
              <a:t> ₹2.65M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Uttar Pradesh:</a:t>
            </a:r>
            <a:r>
              <a:rPr lang="en-IN" sz="2400" dirty="0"/>
              <a:t> ₹2.10M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Telangana:</a:t>
            </a:r>
            <a:r>
              <a:rPr lang="en-IN" sz="2400" dirty="0"/>
              <a:t> ₹1.71M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Tamil Nadu:</a:t>
            </a:r>
            <a:r>
              <a:rPr lang="en-IN" sz="2400" dirty="0"/>
              <a:t> ₹1.68M</a:t>
            </a:r>
          </a:p>
          <a:p>
            <a:endParaRPr lang="en-IN" sz="2400" dirty="0"/>
          </a:p>
          <a:p>
            <a:pPr>
              <a:buNone/>
            </a:pPr>
            <a:r>
              <a:rPr lang="en-IN" sz="2400" b="1" dirty="0"/>
              <a:t>Insight:</a:t>
            </a:r>
            <a:br>
              <a:rPr lang="en-IN" sz="2400" dirty="0"/>
            </a:br>
            <a:r>
              <a:rPr lang="en-IN" sz="2400" dirty="0"/>
              <a:t>Sales are concentrated in </a:t>
            </a:r>
            <a:r>
              <a:rPr lang="en-IN" sz="2400" b="1" dirty="0"/>
              <a:t>West &amp; South India</a:t>
            </a:r>
            <a:r>
              <a:rPr lang="en-IN" sz="2400" dirty="0"/>
              <a:t>, with Maharashtra contributing ~14% of total revenue.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6A3251DE-C8DF-E868-6EE5-109E7E007DBA}"/>
              </a:ext>
            </a:extLst>
          </p:cNvPr>
          <p:cNvSpPr/>
          <p:nvPr/>
        </p:nvSpPr>
        <p:spPr>
          <a:xfrm flipH="1">
            <a:off x="14387779" y="942518"/>
            <a:ext cx="3299618" cy="3500920"/>
          </a:xfrm>
          <a:custGeom>
            <a:avLst/>
            <a:gdLst/>
            <a:ahLst/>
            <a:cxnLst/>
            <a:rect l="l" t="t" r="r" b="b"/>
            <a:pathLst>
              <a:path w="3299618" h="3500920">
                <a:moveTo>
                  <a:pt x="3299618" y="0"/>
                </a:moveTo>
                <a:lnTo>
                  <a:pt x="0" y="0"/>
                </a:lnTo>
                <a:lnTo>
                  <a:pt x="0" y="3500920"/>
                </a:lnTo>
                <a:lnTo>
                  <a:pt x="3299618" y="3500920"/>
                </a:lnTo>
                <a:lnTo>
                  <a:pt x="329961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E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3">
            <a:extLst>
              <a:ext uri="{FF2B5EF4-FFF2-40B4-BE49-F238E27FC236}">
                <a16:creationId xmlns:a16="http://schemas.microsoft.com/office/drawing/2014/main" id="{CDB0B3E9-0529-E3A7-2CFF-62F5479B6782}"/>
              </a:ext>
            </a:extLst>
          </p:cNvPr>
          <p:cNvSpPr/>
          <p:nvPr/>
        </p:nvSpPr>
        <p:spPr>
          <a:xfrm rot="5400000">
            <a:off x="10873879" y="2851773"/>
            <a:ext cx="5978400" cy="6237758"/>
          </a:xfrm>
          <a:custGeom>
            <a:avLst/>
            <a:gdLst/>
            <a:ahLst/>
            <a:cxnLst/>
            <a:rect l="l" t="t" r="r" b="b"/>
            <a:pathLst>
              <a:path w="2278240" h="1285012">
                <a:moveTo>
                  <a:pt x="45645" y="0"/>
                </a:moveTo>
                <a:lnTo>
                  <a:pt x="2232595" y="0"/>
                </a:lnTo>
                <a:cubicBezTo>
                  <a:pt x="2244700" y="0"/>
                  <a:pt x="2256310" y="4809"/>
                  <a:pt x="2264870" y="13369"/>
                </a:cubicBezTo>
                <a:cubicBezTo>
                  <a:pt x="2273431" y="21929"/>
                  <a:pt x="2278240" y="33539"/>
                  <a:pt x="2278240" y="45645"/>
                </a:cubicBezTo>
                <a:lnTo>
                  <a:pt x="2278240" y="1239367"/>
                </a:lnTo>
                <a:cubicBezTo>
                  <a:pt x="2278240" y="1251473"/>
                  <a:pt x="2273431" y="1263083"/>
                  <a:pt x="2264870" y="1271643"/>
                </a:cubicBezTo>
                <a:cubicBezTo>
                  <a:pt x="2256310" y="1280203"/>
                  <a:pt x="2244700" y="1285012"/>
                  <a:pt x="2232595" y="1285012"/>
                </a:cubicBezTo>
                <a:lnTo>
                  <a:pt x="45645" y="1285012"/>
                </a:lnTo>
                <a:cubicBezTo>
                  <a:pt x="33539" y="1285012"/>
                  <a:pt x="21929" y="1280203"/>
                  <a:pt x="13369" y="1271643"/>
                </a:cubicBezTo>
                <a:cubicBezTo>
                  <a:pt x="4809" y="1263083"/>
                  <a:pt x="0" y="1251473"/>
                  <a:pt x="0" y="1239367"/>
                </a:cubicBezTo>
                <a:lnTo>
                  <a:pt x="0" y="45645"/>
                </a:lnTo>
                <a:cubicBezTo>
                  <a:pt x="0" y="33539"/>
                  <a:pt x="4809" y="21929"/>
                  <a:pt x="13369" y="13369"/>
                </a:cubicBezTo>
                <a:cubicBezTo>
                  <a:pt x="21929" y="4809"/>
                  <a:pt x="33539" y="0"/>
                  <a:pt x="4564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 cap="rnd">
            <a:solidFill>
              <a:srgbClr val="965923"/>
            </a:solidFill>
            <a:prstDash val="solid"/>
            <a:round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sp>
      <p:sp>
        <p:nvSpPr>
          <p:cNvPr id="3" name="Freeform 3"/>
          <p:cNvSpPr/>
          <p:nvPr/>
        </p:nvSpPr>
        <p:spPr>
          <a:xfrm rot="5400000">
            <a:off x="4094562" y="1613902"/>
            <a:ext cx="5728073" cy="7059197"/>
          </a:xfrm>
          <a:custGeom>
            <a:avLst/>
            <a:gdLst/>
            <a:ahLst/>
            <a:cxnLst/>
            <a:rect l="l" t="t" r="r" b="b"/>
            <a:pathLst>
              <a:path w="2278240" h="1285012">
                <a:moveTo>
                  <a:pt x="45645" y="0"/>
                </a:moveTo>
                <a:lnTo>
                  <a:pt x="2232595" y="0"/>
                </a:lnTo>
                <a:cubicBezTo>
                  <a:pt x="2244700" y="0"/>
                  <a:pt x="2256310" y="4809"/>
                  <a:pt x="2264870" y="13369"/>
                </a:cubicBezTo>
                <a:cubicBezTo>
                  <a:pt x="2273431" y="21929"/>
                  <a:pt x="2278240" y="33539"/>
                  <a:pt x="2278240" y="45645"/>
                </a:cubicBezTo>
                <a:lnTo>
                  <a:pt x="2278240" y="1239367"/>
                </a:lnTo>
                <a:cubicBezTo>
                  <a:pt x="2278240" y="1251473"/>
                  <a:pt x="2273431" y="1263083"/>
                  <a:pt x="2264870" y="1271643"/>
                </a:cubicBezTo>
                <a:cubicBezTo>
                  <a:pt x="2256310" y="1280203"/>
                  <a:pt x="2244700" y="1285012"/>
                  <a:pt x="2232595" y="1285012"/>
                </a:cubicBezTo>
                <a:lnTo>
                  <a:pt x="45645" y="1285012"/>
                </a:lnTo>
                <a:cubicBezTo>
                  <a:pt x="33539" y="1285012"/>
                  <a:pt x="21929" y="1280203"/>
                  <a:pt x="13369" y="1271643"/>
                </a:cubicBezTo>
                <a:cubicBezTo>
                  <a:pt x="4809" y="1263083"/>
                  <a:pt x="0" y="1251473"/>
                  <a:pt x="0" y="1239367"/>
                </a:cubicBezTo>
                <a:lnTo>
                  <a:pt x="0" y="45645"/>
                </a:lnTo>
                <a:cubicBezTo>
                  <a:pt x="0" y="33539"/>
                  <a:pt x="4809" y="21929"/>
                  <a:pt x="13369" y="13369"/>
                </a:cubicBezTo>
                <a:cubicBezTo>
                  <a:pt x="21929" y="4809"/>
                  <a:pt x="33539" y="0"/>
                  <a:pt x="4564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 cap="rnd">
            <a:solidFill>
              <a:srgbClr val="965923"/>
            </a:solidFill>
            <a:prstDash val="solid"/>
            <a:round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sp>
      <p:sp>
        <p:nvSpPr>
          <p:cNvPr id="21" name="Freeform 21"/>
          <p:cNvSpPr/>
          <p:nvPr/>
        </p:nvSpPr>
        <p:spPr>
          <a:xfrm>
            <a:off x="959217" y="1951193"/>
            <a:ext cx="2679255" cy="7086600"/>
          </a:xfrm>
          <a:custGeom>
            <a:avLst/>
            <a:gdLst/>
            <a:ahLst/>
            <a:cxnLst/>
            <a:rect l="l" t="t" r="r" b="b"/>
            <a:pathLst>
              <a:path w="2908058" h="7806867">
                <a:moveTo>
                  <a:pt x="0" y="0"/>
                </a:moveTo>
                <a:lnTo>
                  <a:pt x="2908058" y="0"/>
                </a:lnTo>
                <a:lnTo>
                  <a:pt x="2908058" y="7806867"/>
                </a:lnTo>
                <a:lnTo>
                  <a:pt x="0" y="7806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6386860" y="840777"/>
            <a:ext cx="1388389" cy="1637907"/>
          </a:xfrm>
          <a:custGeom>
            <a:avLst/>
            <a:gdLst/>
            <a:ahLst/>
            <a:cxnLst/>
            <a:rect l="l" t="t" r="r" b="b"/>
            <a:pathLst>
              <a:path w="3299618" h="3500920">
                <a:moveTo>
                  <a:pt x="3299618" y="0"/>
                </a:moveTo>
                <a:lnTo>
                  <a:pt x="0" y="0"/>
                </a:lnTo>
                <a:lnTo>
                  <a:pt x="0" y="3500920"/>
                </a:lnTo>
                <a:lnTo>
                  <a:pt x="3299618" y="3500920"/>
                </a:lnTo>
                <a:lnTo>
                  <a:pt x="329961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17646" y="1270101"/>
            <a:ext cx="16242855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/>
              <a:t>Customer Demographics &amp; Operational Insights Objective</a:t>
            </a:r>
          </a:p>
          <a:p>
            <a:pPr algn="l">
              <a:lnSpc>
                <a:spcPts val="6800"/>
              </a:lnSpc>
            </a:pPr>
            <a:endParaRPr lang="en-US" sz="6800" spc="-374" dirty="0">
              <a:solidFill>
                <a:srgbClr val="59180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4E1E0DDD-948A-AC5E-87C2-F41BCDA16D49}"/>
              </a:ext>
            </a:extLst>
          </p:cNvPr>
          <p:cNvSpPr txBox="1"/>
          <p:nvPr/>
        </p:nvSpPr>
        <p:spPr>
          <a:xfrm>
            <a:off x="3733722" y="2815741"/>
            <a:ext cx="6635597" cy="4778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IN" sz="2400" b="1" dirty="0">
                <a:latin typeface="Bell MT" panose="02020503060305020303" pitchFamily="18" charset="0"/>
              </a:rPr>
              <a:t>Order Distribution by Age &amp; Gender</a:t>
            </a:r>
          </a:p>
          <a:p>
            <a:pPr>
              <a:buNone/>
            </a:pPr>
            <a:endParaRPr lang="en-IN" sz="2400" b="1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Bell MT" panose="02020503060305020303" pitchFamily="18" charset="0"/>
              </a:rPr>
              <a:t>Adult Women:</a:t>
            </a:r>
            <a:r>
              <a:rPr lang="en-IN" sz="2400" dirty="0">
                <a:latin typeface="Bell MT" panose="02020503060305020303" pitchFamily="18" charset="0"/>
              </a:rPr>
              <a:t> </a:t>
            </a:r>
            <a:r>
              <a:rPr lang="en-IN" sz="2400" b="1" dirty="0">
                <a:latin typeface="Bell MT" panose="02020503060305020303" pitchFamily="18" charset="0"/>
              </a:rPr>
              <a:t>34.6%</a:t>
            </a:r>
            <a:r>
              <a:rPr lang="en-IN" sz="2400" dirty="0">
                <a:latin typeface="Bell MT" panose="02020503060305020303" pitchFamily="18" charset="0"/>
              </a:rPr>
              <a:t> </a:t>
            </a:r>
            <a:r>
              <a:rPr lang="en-IN" sz="2400" i="1" dirty="0">
                <a:latin typeface="Bell MT" panose="02020503060305020303" pitchFamily="18" charset="0"/>
              </a:rPr>
              <a:t>(largest customer segment)</a:t>
            </a:r>
            <a:endParaRPr lang="en-IN" sz="24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Bell MT" panose="02020503060305020303" pitchFamily="18" charset="0"/>
              </a:rPr>
              <a:t>Teenage Women:</a:t>
            </a:r>
            <a:r>
              <a:rPr lang="en-IN" sz="2400" dirty="0">
                <a:latin typeface="Bell MT" panose="02020503060305020303" pitchFamily="18" charset="0"/>
              </a:rPr>
              <a:t> </a:t>
            </a:r>
            <a:r>
              <a:rPr lang="en-IN" sz="2400" b="1" dirty="0">
                <a:latin typeface="Bell MT" panose="02020503060305020303" pitchFamily="18" charset="0"/>
              </a:rPr>
              <a:t>21.1%</a:t>
            </a:r>
            <a:r>
              <a:rPr lang="en-IN" sz="2400" dirty="0">
                <a:latin typeface="Bell MT" panose="02020503060305020303" pitchFamily="18" charset="0"/>
              </a:rPr>
              <a:t> </a:t>
            </a:r>
            <a:r>
              <a:rPr lang="en-IN" sz="2400" i="1" dirty="0">
                <a:latin typeface="Bell MT" panose="02020503060305020303" pitchFamily="18" charset="0"/>
              </a:rPr>
              <a:t>(strong secondary segment)</a:t>
            </a:r>
            <a:endParaRPr lang="en-IN" sz="24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Bell MT" panose="02020503060305020303" pitchFamily="18" charset="0"/>
              </a:rPr>
              <a:t>Adult Men:</a:t>
            </a:r>
            <a:r>
              <a:rPr lang="en-IN" sz="2400" dirty="0">
                <a:latin typeface="Bell MT" panose="02020503060305020303" pitchFamily="18" charset="0"/>
              </a:rPr>
              <a:t> </a:t>
            </a:r>
            <a:r>
              <a:rPr lang="en-IN" sz="2400" b="1" dirty="0">
                <a:latin typeface="Bell MT" panose="02020503060305020303" pitchFamily="18" charset="0"/>
              </a:rPr>
              <a:t>15.5%</a:t>
            </a:r>
            <a:endParaRPr lang="en-IN" sz="24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Bell MT" panose="02020503060305020303" pitchFamily="18" charset="0"/>
              </a:rPr>
              <a:t>Senior (Men + Women):</a:t>
            </a:r>
            <a:r>
              <a:rPr lang="en-IN" sz="2400" dirty="0">
                <a:latin typeface="Bell MT" panose="02020503060305020303" pitchFamily="18" charset="0"/>
              </a:rPr>
              <a:t> ~20% </a:t>
            </a:r>
            <a:r>
              <a:rPr lang="en-IN" sz="2400" i="1" dirty="0">
                <a:latin typeface="Bell MT" panose="02020503060305020303" pitchFamily="18" charset="0"/>
              </a:rPr>
              <a:t>(lower contribution)</a:t>
            </a:r>
          </a:p>
          <a:p>
            <a:endParaRPr lang="en-IN" sz="2400" dirty="0">
              <a:latin typeface="Bell MT" panose="02020503060305020303" pitchFamily="18" charset="0"/>
            </a:endParaRPr>
          </a:p>
          <a:p>
            <a:pPr>
              <a:buNone/>
            </a:pPr>
            <a:r>
              <a:rPr lang="en-IN" sz="2400" b="1" dirty="0">
                <a:latin typeface="Bell MT" panose="02020503060305020303" pitchFamily="18" charset="0"/>
              </a:rPr>
              <a:t>Insight:</a:t>
            </a:r>
          </a:p>
          <a:p>
            <a:pPr>
              <a:buNone/>
            </a:pPr>
            <a:br>
              <a:rPr lang="en-IN" sz="2400" dirty="0">
                <a:latin typeface="Bell MT" panose="02020503060305020303" pitchFamily="18" charset="0"/>
              </a:rPr>
            </a:br>
            <a:r>
              <a:rPr lang="en-IN" sz="2400" b="1" dirty="0">
                <a:latin typeface="Bell MT" panose="02020503060305020303" pitchFamily="18" charset="0"/>
              </a:rPr>
              <a:t>Adult Women</a:t>
            </a:r>
            <a:r>
              <a:rPr lang="en-IN" sz="2400" dirty="0">
                <a:latin typeface="Bell MT" panose="02020503060305020303" pitchFamily="18" charset="0"/>
              </a:rPr>
              <a:t> form the core customer persona, while </a:t>
            </a:r>
            <a:r>
              <a:rPr lang="en-IN" sz="2400" b="1" dirty="0">
                <a:latin typeface="Bell MT" panose="02020503060305020303" pitchFamily="18" charset="0"/>
              </a:rPr>
              <a:t>Teenage Women</a:t>
            </a:r>
            <a:r>
              <a:rPr lang="en-IN" sz="2400" dirty="0">
                <a:latin typeface="Bell MT" panose="02020503060305020303" pitchFamily="18" charset="0"/>
              </a:rPr>
              <a:t> represent a fast-growing, trend-driven segment</a:t>
            </a:r>
            <a:r>
              <a:rPr lang="en-IN" sz="2000" dirty="0">
                <a:latin typeface="Bell MT" panose="02020503060305020303" pitchFamily="18" charset="0"/>
              </a:rPr>
              <a:t>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231F2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367B70FD-87E3-B5D1-56ED-237888D12B60}"/>
              </a:ext>
            </a:extLst>
          </p:cNvPr>
          <p:cNvSpPr txBox="1"/>
          <p:nvPr/>
        </p:nvSpPr>
        <p:spPr>
          <a:xfrm>
            <a:off x="10934700" y="3151566"/>
            <a:ext cx="5856758" cy="5886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2400" b="1" dirty="0">
                <a:latin typeface="Bell MT" panose="02020503060305020303" pitchFamily="18" charset="0"/>
              </a:rPr>
              <a:t>Category &amp; Operations Analysis</a:t>
            </a:r>
          </a:p>
          <a:p>
            <a:pPr>
              <a:buNone/>
            </a:pPr>
            <a:endParaRPr lang="en-US" sz="2400" b="1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Bell MT" panose="02020503060305020303" pitchFamily="18" charset="0"/>
              </a:rPr>
              <a:t>Top Categories:</a:t>
            </a:r>
            <a:r>
              <a:rPr lang="en-US" sz="2400" dirty="0">
                <a:latin typeface="Bell MT" panose="02020503060305020303" pitchFamily="18" charset="0"/>
              </a:rPr>
              <a:t> Kurtas, Sets, Western Dresses, Tops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Bell MT" panose="02020503060305020303" pitchFamily="18" charset="0"/>
              </a:rPr>
              <a:t>Order Status:</a:t>
            </a:r>
            <a:r>
              <a:rPr lang="en-US" sz="2400" dirty="0">
                <a:latin typeface="Bell MT" panose="02020503060305020303" pitchFamily="18" charset="0"/>
              </a:rPr>
              <a:t> Majority </a:t>
            </a:r>
            <a:r>
              <a:rPr lang="en-US" sz="2400" b="1" dirty="0">
                <a:latin typeface="Bell MT" panose="02020503060305020303" pitchFamily="18" charset="0"/>
              </a:rPr>
              <a:t>Delivered</a:t>
            </a:r>
            <a:r>
              <a:rPr lang="en-US" sz="2400" dirty="0">
                <a:latin typeface="Bell MT" panose="02020503060305020303" pitchFamily="18" charset="0"/>
              </a:rPr>
              <a:t>; some </a:t>
            </a:r>
            <a:r>
              <a:rPr lang="en-US" sz="2400" b="1" dirty="0">
                <a:latin typeface="Bell MT" panose="02020503060305020303" pitchFamily="18" charset="0"/>
              </a:rPr>
              <a:t>Returns &amp; Cancellations</a:t>
            </a:r>
            <a:r>
              <a:rPr lang="en-US" sz="2400" dirty="0">
                <a:latin typeface="Bell MT" panose="02020503060305020303" pitchFamily="18" charset="0"/>
              </a:rPr>
              <a:t> observed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Bell MT" panose="02020503060305020303" pitchFamily="18" charset="0"/>
              </a:rPr>
              <a:t>Size Trend:</a:t>
            </a:r>
            <a:r>
              <a:rPr lang="en-US" sz="2400" dirty="0">
                <a:latin typeface="Bell MT" panose="02020503060305020303" pitchFamily="18" charset="0"/>
              </a:rPr>
              <a:t> High demand for </a:t>
            </a:r>
            <a:r>
              <a:rPr lang="en-US" sz="2400" b="1" dirty="0">
                <a:latin typeface="Bell MT" panose="02020503060305020303" pitchFamily="18" charset="0"/>
              </a:rPr>
              <a:t>XL, XXL, 3XL, 4XL</a:t>
            </a:r>
            <a:r>
              <a:rPr lang="en-US" sz="2400" dirty="0">
                <a:latin typeface="Bell MT" panose="02020503060305020303" pitchFamily="18" charset="0"/>
              </a:rPr>
              <a:t> across categories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Bell MT" panose="02020503060305020303" pitchFamily="18" charset="0"/>
            </a:endParaRPr>
          </a:p>
          <a:p>
            <a:pPr>
              <a:buNone/>
            </a:pPr>
            <a:r>
              <a:rPr lang="en-US" sz="2400" b="1" dirty="0">
                <a:latin typeface="Bell MT" panose="02020503060305020303" pitchFamily="18" charset="0"/>
              </a:rPr>
              <a:t>Insight:</a:t>
            </a:r>
            <a:endParaRPr lang="en-US" sz="24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Strong </a:t>
            </a:r>
            <a:r>
              <a:rPr lang="en-US" sz="2400" b="1" dirty="0">
                <a:latin typeface="Bell MT" panose="02020503060305020303" pitchFamily="18" charset="0"/>
              </a:rPr>
              <a:t>plus-size demand</a:t>
            </a:r>
            <a:r>
              <a:rPr lang="en-US" sz="2400" dirty="0">
                <a:latin typeface="Bell MT" panose="02020503060305020303" pitchFamily="18" charset="0"/>
              </a:rPr>
              <a:t> → inventory planning opportunity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Returns in select categories (e.g., Men’s Western wear) indicate a need for </a:t>
            </a:r>
            <a:r>
              <a:rPr lang="en-US" sz="2400" b="1" dirty="0">
                <a:latin typeface="Bell MT" panose="02020503060305020303" pitchFamily="18" charset="0"/>
              </a:rPr>
              <a:t>fit/quality review</a:t>
            </a:r>
            <a:endParaRPr lang="en-US" sz="2400" dirty="0">
              <a:latin typeface="Bell MT" panose="02020503060305020303" pitchFamily="18" charset="0"/>
            </a:endParaRP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231F2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E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8882" y="0"/>
            <a:ext cx="6312482" cy="10287000"/>
            <a:chOff x="0" y="0"/>
            <a:chExt cx="1386708" cy="18629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6708" cy="1862948"/>
            </a:xfrm>
            <a:custGeom>
              <a:avLst/>
              <a:gdLst/>
              <a:ahLst/>
              <a:cxnLst/>
              <a:rect l="l" t="t" r="r" b="b"/>
              <a:pathLst>
                <a:path w="1386708" h="1862948">
                  <a:moveTo>
                    <a:pt x="0" y="0"/>
                  </a:moveTo>
                  <a:lnTo>
                    <a:pt x="1386708" y="0"/>
                  </a:lnTo>
                  <a:lnTo>
                    <a:pt x="1386708" y="1862948"/>
                  </a:lnTo>
                  <a:lnTo>
                    <a:pt x="0" y="1862948"/>
                  </a:lnTo>
                  <a:close/>
                </a:path>
              </a:pathLst>
            </a:custGeom>
            <a:blipFill>
              <a:blip r:embed="rId2"/>
              <a:stretch>
                <a:fillRect t="-5862" b="-5862"/>
              </a:stretch>
            </a:blipFill>
            <a:ln w="76200" cap="sq">
              <a:solidFill>
                <a:srgbClr val="915939"/>
              </a:solidFill>
              <a:prstDash val="solid"/>
              <a:miter/>
            </a:ln>
          </p:spPr>
        </p:sp>
      </p:grpSp>
      <p:sp>
        <p:nvSpPr>
          <p:cNvPr id="4" name="Freeform 4"/>
          <p:cNvSpPr/>
          <p:nvPr/>
        </p:nvSpPr>
        <p:spPr>
          <a:xfrm rot="20313454">
            <a:off x="-598203" y="866660"/>
            <a:ext cx="3630038" cy="2000314"/>
          </a:xfrm>
          <a:custGeom>
            <a:avLst/>
            <a:gdLst/>
            <a:ahLst/>
            <a:cxnLst/>
            <a:rect l="l" t="t" r="r" b="b"/>
            <a:pathLst>
              <a:path w="4004695" h="2177553">
                <a:moveTo>
                  <a:pt x="0" y="0"/>
                </a:moveTo>
                <a:lnTo>
                  <a:pt x="4004694" y="0"/>
                </a:lnTo>
                <a:lnTo>
                  <a:pt x="4004694" y="2177552"/>
                </a:lnTo>
                <a:lnTo>
                  <a:pt x="0" y="2177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32879" flipH="1">
            <a:off x="9569649" y="3955682"/>
            <a:ext cx="8171529" cy="5195650"/>
          </a:xfrm>
          <a:custGeom>
            <a:avLst/>
            <a:gdLst/>
            <a:ahLst/>
            <a:cxnLst/>
            <a:rect l="l" t="t" r="r" b="b"/>
            <a:pathLst>
              <a:path w="7447903" h="5094754">
                <a:moveTo>
                  <a:pt x="7447903" y="0"/>
                </a:moveTo>
                <a:lnTo>
                  <a:pt x="0" y="0"/>
                </a:lnTo>
                <a:lnTo>
                  <a:pt x="0" y="5094754"/>
                </a:lnTo>
                <a:lnTo>
                  <a:pt x="7447903" y="5094754"/>
                </a:lnTo>
                <a:lnTo>
                  <a:pt x="744790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4232431" y="2628900"/>
            <a:ext cx="3386737" cy="5867400"/>
          </a:xfrm>
          <a:custGeom>
            <a:avLst/>
            <a:gdLst/>
            <a:ahLst/>
            <a:cxnLst/>
            <a:rect l="l" t="t" r="r" b="b"/>
            <a:pathLst>
              <a:path w="4066765" h="6763851">
                <a:moveTo>
                  <a:pt x="0" y="0"/>
                </a:moveTo>
                <a:lnTo>
                  <a:pt x="4066765" y="0"/>
                </a:lnTo>
                <a:lnTo>
                  <a:pt x="4066765" y="6763851"/>
                </a:lnTo>
                <a:lnTo>
                  <a:pt x="0" y="676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62200" y="778058"/>
            <a:ext cx="13944600" cy="2177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IN" sz="7200" b="1" i="0" dirty="0">
                <a:solidFill>
                  <a:schemeClr val="bg2">
                    <a:lumMod val="10000"/>
                  </a:schemeClr>
                </a:solidFill>
                <a:effectLst/>
                <a:latin typeface="Sitka Subheading" pitchFamily="2" charset="0"/>
              </a:rPr>
              <a:t>Strategic Recommendations</a:t>
            </a:r>
          </a:p>
          <a:p>
            <a:pPr algn="l">
              <a:lnSpc>
                <a:spcPts val="6800"/>
              </a:lnSpc>
            </a:pPr>
            <a:endParaRPr lang="en-US" sz="6800" spc="-374" dirty="0">
              <a:solidFill>
                <a:srgbClr val="591802"/>
              </a:solidFill>
              <a:latin typeface="Sitka Small Semibold" pitchFamily="2" charset="0"/>
              <a:ea typeface="TT Firs Neue"/>
              <a:cs typeface="TT Firs Neue"/>
              <a:sym typeface="TT Firs Neu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72200" y="1918283"/>
            <a:ext cx="9002636" cy="7794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Action Plan for Stakeholders:</a:t>
            </a:r>
            <a:endParaRPr lang="en-US" sz="2400" b="0" i="0" dirty="0">
              <a:solidFill>
                <a:srgbClr val="4E4E4E"/>
              </a:solidFill>
              <a:effectLst/>
              <a:latin typeface="ui-sans-serif"/>
            </a:endParaRP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Inventory Optimization:</a:t>
            </a:r>
            <a:endParaRPr lang="en-US" sz="2400" b="0" i="0" dirty="0">
              <a:solidFill>
                <a:srgbClr val="4E4E4E"/>
              </a:solidFill>
              <a:effectLst/>
              <a:latin typeface="ui-sans-serif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rgbClr val="4E4E4E"/>
                </a:solidFill>
                <a:effectLst/>
                <a:latin typeface="ui-sans-serif"/>
              </a:rPr>
              <a:t>Increase stock depth for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Women’s Kurtas and Sets</a:t>
            </a:r>
            <a:r>
              <a:rPr lang="en-US" sz="2400" b="0" i="0" dirty="0">
                <a:solidFill>
                  <a:srgbClr val="4E4E4E"/>
                </a:solidFill>
                <a:effectLst/>
                <a:latin typeface="ui-sans-serif"/>
              </a:rPr>
              <a:t>.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rgbClr val="4E4E4E"/>
                </a:solidFill>
                <a:effectLst/>
                <a:latin typeface="ui-sans-serif"/>
              </a:rPr>
              <a:t>Ensure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Plus-Size (XXL, 3XL)</a:t>
            </a:r>
            <a:r>
              <a:rPr lang="en-US" sz="2400" b="0" i="0" dirty="0">
                <a:solidFill>
                  <a:srgbClr val="4E4E4E"/>
                </a:solidFill>
                <a:effectLst/>
                <a:latin typeface="ui-sans-serif"/>
              </a:rPr>
              <a:t> availability is high, as demand is visible across age groups.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Marketing Focus:</a:t>
            </a:r>
            <a:endParaRPr lang="en-US" sz="2400" b="0" i="0" dirty="0">
              <a:solidFill>
                <a:srgbClr val="4E4E4E"/>
              </a:solidFill>
              <a:effectLst/>
              <a:latin typeface="ui-sans-serif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Target Audience:</a:t>
            </a:r>
            <a:r>
              <a:rPr lang="en-US" sz="2400" b="0" i="0" dirty="0">
                <a:solidFill>
                  <a:srgbClr val="4E4E4E"/>
                </a:solidFill>
                <a:effectLst/>
                <a:latin typeface="ui-sans-serif"/>
              </a:rPr>
              <a:t> Adult Women (25-50 yrs).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Geo-Targeting:</a:t>
            </a:r>
            <a:r>
              <a:rPr lang="en-US" sz="2400" b="0" i="0" dirty="0">
                <a:solidFill>
                  <a:srgbClr val="4E4E4E"/>
                </a:solidFill>
                <a:effectLst/>
                <a:latin typeface="ui-sans-serif"/>
              </a:rPr>
              <a:t> Run hyper-local campaigns in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Maharashtra, Karnataka, and UP</a:t>
            </a:r>
            <a:r>
              <a:rPr lang="en-US" sz="2400" b="0" i="0" dirty="0">
                <a:solidFill>
                  <a:srgbClr val="4E4E4E"/>
                </a:solidFill>
                <a:effectLst/>
                <a:latin typeface="ui-sans-serif"/>
              </a:rPr>
              <a:t>.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Channel:</a:t>
            </a:r>
            <a:r>
              <a:rPr lang="en-US" sz="2400" b="0" i="0" dirty="0">
                <a:solidFill>
                  <a:srgbClr val="4E4E4E"/>
                </a:solidFill>
                <a:effectLst/>
                <a:latin typeface="ui-sans-serif"/>
              </a:rPr>
              <a:t> Since this data is for "Ajio," consider replicating best-selling SKUs on other channels (Amazon, Flipkart) or the Vrinda Store website.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ui-sans-serif"/>
              </a:rPr>
              <a:t>Logistics &amp; Operations:</a:t>
            </a:r>
            <a:endParaRPr lang="en-US" sz="2400" b="0" i="0" dirty="0">
              <a:solidFill>
                <a:srgbClr val="4E4E4E"/>
              </a:solidFill>
              <a:effectLst/>
              <a:latin typeface="ui-sans-serif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rgbClr val="4E4E4E"/>
                </a:solidFill>
                <a:effectLst/>
                <a:latin typeface="ui-sans-serif"/>
              </a:rPr>
              <a:t>Investigate the return rate for specific categories (like Men's Western Wear) to improve product descriptions or size charts, potentially reducing return logistics costs.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231F2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3791" y="1943100"/>
            <a:ext cx="7721210" cy="6869506"/>
            <a:chOff x="0" y="0"/>
            <a:chExt cx="2498304" cy="452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8304" cy="452789"/>
            </a:xfrm>
            <a:custGeom>
              <a:avLst/>
              <a:gdLst/>
              <a:ahLst/>
              <a:cxnLst/>
              <a:rect l="l" t="t" r="r" b="b"/>
              <a:pathLst>
                <a:path w="2498304" h="452789">
                  <a:moveTo>
                    <a:pt x="41624" y="0"/>
                  </a:moveTo>
                  <a:lnTo>
                    <a:pt x="2456679" y="0"/>
                  </a:lnTo>
                  <a:cubicBezTo>
                    <a:pt x="2479668" y="0"/>
                    <a:pt x="2498304" y="18636"/>
                    <a:pt x="2498304" y="41624"/>
                  </a:cubicBezTo>
                  <a:lnTo>
                    <a:pt x="2498304" y="411164"/>
                  </a:lnTo>
                  <a:cubicBezTo>
                    <a:pt x="2498304" y="422204"/>
                    <a:pt x="2493918" y="432791"/>
                    <a:pt x="2486112" y="440597"/>
                  </a:cubicBezTo>
                  <a:cubicBezTo>
                    <a:pt x="2478306" y="448403"/>
                    <a:pt x="2467719" y="452789"/>
                    <a:pt x="2456679" y="452789"/>
                  </a:cubicBezTo>
                  <a:lnTo>
                    <a:pt x="41624" y="452789"/>
                  </a:lnTo>
                  <a:cubicBezTo>
                    <a:pt x="30585" y="452789"/>
                    <a:pt x="19998" y="448403"/>
                    <a:pt x="12191" y="440597"/>
                  </a:cubicBezTo>
                  <a:cubicBezTo>
                    <a:pt x="4385" y="432791"/>
                    <a:pt x="0" y="422204"/>
                    <a:pt x="0" y="411164"/>
                  </a:cubicBezTo>
                  <a:lnTo>
                    <a:pt x="0" y="41624"/>
                  </a:lnTo>
                  <a:cubicBezTo>
                    <a:pt x="0" y="30585"/>
                    <a:pt x="4385" y="19998"/>
                    <a:pt x="12191" y="12191"/>
                  </a:cubicBezTo>
                  <a:cubicBezTo>
                    <a:pt x="19998" y="4385"/>
                    <a:pt x="30585" y="0"/>
                    <a:pt x="41624" y="0"/>
                  </a:cubicBezTo>
                  <a:close/>
                </a:path>
              </a:pathLst>
            </a:custGeom>
            <a:solidFill>
              <a:srgbClr val="965923"/>
            </a:solidFill>
            <a:ln w="95250" cap="rnd">
              <a:solidFill>
                <a:srgbClr val="E1AF46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98304" cy="500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8575678" y="1368256"/>
            <a:ext cx="677867" cy="735131"/>
          </a:xfrm>
          <a:custGeom>
            <a:avLst/>
            <a:gdLst/>
            <a:ahLst/>
            <a:cxnLst/>
            <a:rect l="l" t="t" r="r" b="b"/>
            <a:pathLst>
              <a:path w="707144" h="707144">
                <a:moveTo>
                  <a:pt x="0" y="0"/>
                </a:moveTo>
                <a:lnTo>
                  <a:pt x="707144" y="0"/>
                </a:lnTo>
                <a:lnTo>
                  <a:pt x="707144" y="707144"/>
                </a:lnTo>
                <a:lnTo>
                  <a:pt x="0" y="707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flipH="1">
            <a:off x="809024" y="4970248"/>
            <a:ext cx="6320729" cy="4434384"/>
          </a:xfrm>
          <a:custGeom>
            <a:avLst/>
            <a:gdLst/>
            <a:ahLst/>
            <a:cxnLst/>
            <a:rect l="l" t="t" r="r" b="b"/>
            <a:pathLst>
              <a:path w="7447903" h="5094754">
                <a:moveTo>
                  <a:pt x="7447903" y="0"/>
                </a:moveTo>
                <a:lnTo>
                  <a:pt x="0" y="0"/>
                </a:lnTo>
                <a:lnTo>
                  <a:pt x="0" y="5094754"/>
                </a:lnTo>
                <a:lnTo>
                  <a:pt x="7447903" y="5094754"/>
                </a:lnTo>
                <a:lnTo>
                  <a:pt x="7447903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3720635" y="1022914"/>
            <a:ext cx="5760305" cy="6095560"/>
          </a:xfrm>
          <a:custGeom>
            <a:avLst/>
            <a:gdLst/>
            <a:ahLst/>
            <a:cxnLst/>
            <a:rect l="l" t="t" r="r" b="b"/>
            <a:pathLst>
              <a:path w="5760305" h="6095560">
                <a:moveTo>
                  <a:pt x="5760304" y="0"/>
                </a:moveTo>
                <a:lnTo>
                  <a:pt x="0" y="0"/>
                </a:lnTo>
                <a:lnTo>
                  <a:pt x="0" y="6095561"/>
                </a:lnTo>
                <a:lnTo>
                  <a:pt x="5760304" y="6095561"/>
                </a:lnTo>
                <a:lnTo>
                  <a:pt x="576030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Freeform 16"/>
          <p:cNvSpPr/>
          <p:nvPr/>
        </p:nvSpPr>
        <p:spPr>
          <a:xfrm>
            <a:off x="1142999" y="1058805"/>
            <a:ext cx="3915376" cy="3381036"/>
          </a:xfrm>
          <a:custGeom>
            <a:avLst/>
            <a:gdLst/>
            <a:ahLst/>
            <a:cxnLst/>
            <a:rect l="l" t="t" r="r" b="b"/>
            <a:pathLst>
              <a:path w="4856081" h="4321912">
                <a:moveTo>
                  <a:pt x="0" y="0"/>
                </a:moveTo>
                <a:lnTo>
                  <a:pt x="4856081" y="0"/>
                </a:lnTo>
                <a:lnTo>
                  <a:pt x="4856081" y="4321912"/>
                </a:lnTo>
                <a:lnTo>
                  <a:pt x="0" y="4321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02172" y="6804926"/>
            <a:ext cx="9079623" cy="2085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IN" sz="6600" b="1" i="0" dirty="0">
                <a:solidFill>
                  <a:schemeClr val="accent3">
                    <a:lumMod val="50000"/>
                  </a:schemeClr>
                </a:solidFill>
                <a:effectLst/>
                <a:latin typeface="Sitka Subheading" pitchFamily="2" charset="0"/>
              </a:rPr>
              <a:t>Conclusion</a:t>
            </a:r>
          </a:p>
          <a:p>
            <a:pPr algn="l">
              <a:lnSpc>
                <a:spcPts val="6800"/>
              </a:lnSpc>
            </a:pPr>
            <a:endParaRPr lang="en-US" sz="6800" spc="-374" dirty="0">
              <a:solidFill>
                <a:srgbClr val="59180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28721" y="2161700"/>
            <a:ext cx="7111350" cy="6989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600" b="1" i="0" u="sng" dirty="0">
                <a:solidFill>
                  <a:schemeClr val="bg1"/>
                </a:solidFill>
                <a:effectLst/>
                <a:latin typeface="ui-sans-serif"/>
              </a:rPr>
              <a:t>Summary: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ui-sans-serif"/>
              </a:rPr>
              <a:t> Vrinda Store has a clearly defined market position with a strong female-centric customer base, particularly in the Adult and Teenager demographics. The business is geographically concentrated in the West and South of India.</a:t>
            </a:r>
          </a:p>
          <a:p>
            <a:pPr algn="l">
              <a:spcAft>
                <a:spcPts val="1200"/>
              </a:spcAft>
              <a:buNone/>
            </a:pPr>
            <a:endParaRPr lang="en-US" sz="2400" b="0" i="0" dirty="0">
              <a:solidFill>
                <a:schemeClr val="bg1"/>
              </a:solidFill>
              <a:effectLst/>
              <a:latin typeface="ui-sans-serif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2600" b="1" i="0" u="sng" dirty="0">
                <a:solidFill>
                  <a:schemeClr val="bg1"/>
                </a:solidFill>
                <a:effectLst/>
                <a:latin typeface="ui-sans-serif"/>
              </a:rPr>
              <a:t>Final Takeaway:</a:t>
            </a:r>
            <a:r>
              <a:rPr lang="en-US" sz="2600" b="0" i="0" u="sng" dirty="0">
                <a:solidFill>
                  <a:schemeClr val="bg1"/>
                </a:solidFill>
                <a:effectLst/>
                <a:latin typeface="ui-sans-serif"/>
              </a:rPr>
              <a:t> 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ui-sans-serif"/>
              </a:rPr>
              <a:t>To scale further, Vrinda Store should double down on its winning categories (Women’s Ethnic/ fusion wear) while optimizing supply chain logistics for its top states (MH, KA) and exploring untapped potential in the North and East.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endParaRPr lang="en-US" sz="2400" b="1" u="none" strike="noStrike" dirty="0">
              <a:solidFill>
                <a:srgbClr val="FFFFFF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22" name="Freeform 22"/>
          <p:cNvSpPr/>
          <p:nvPr/>
        </p:nvSpPr>
        <p:spPr>
          <a:xfrm flipH="1">
            <a:off x="5503395" y="7632994"/>
            <a:ext cx="3729765" cy="1771638"/>
          </a:xfrm>
          <a:custGeom>
            <a:avLst/>
            <a:gdLst/>
            <a:ahLst/>
            <a:cxnLst/>
            <a:rect l="l" t="t" r="r" b="b"/>
            <a:pathLst>
              <a:path w="3729765" h="1771638">
                <a:moveTo>
                  <a:pt x="3729765" y="0"/>
                </a:moveTo>
                <a:lnTo>
                  <a:pt x="0" y="0"/>
                </a:lnTo>
                <a:lnTo>
                  <a:pt x="0" y="1771638"/>
                </a:lnTo>
                <a:lnTo>
                  <a:pt x="3729765" y="1771638"/>
                </a:lnTo>
                <a:lnTo>
                  <a:pt x="372976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1EDE-7F35-C48B-D5DC-F4AA5387F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2248" y="2893552"/>
            <a:ext cx="10223504" cy="227330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5" name="Graphic 4" descr="Presentation with bar chart with solid fill">
            <a:extLst>
              <a:ext uri="{FF2B5EF4-FFF2-40B4-BE49-F238E27FC236}">
                <a16:creationId xmlns:a16="http://schemas.microsoft.com/office/drawing/2014/main" id="{09F29D52-301D-5708-A93B-35583D90C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200" y="5295900"/>
            <a:ext cx="2667000" cy="2667000"/>
          </a:xfrm>
          <a:prstGeom prst="rect">
            <a:avLst/>
          </a:prstGeom>
        </p:spPr>
      </p:pic>
      <p:pic>
        <p:nvPicPr>
          <p:cNvPr id="7" name="Graphic 6" descr="Bar graph with upward trend with solid fill">
            <a:extLst>
              <a:ext uri="{FF2B5EF4-FFF2-40B4-BE49-F238E27FC236}">
                <a16:creationId xmlns:a16="http://schemas.microsoft.com/office/drawing/2014/main" id="{139373D6-BBBB-327D-9C23-E898E773A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0742" y="5448300"/>
            <a:ext cx="2288458" cy="2288458"/>
          </a:xfrm>
          <a:prstGeom prst="rect">
            <a:avLst/>
          </a:prstGeom>
        </p:spPr>
      </p:pic>
      <p:pic>
        <p:nvPicPr>
          <p:cNvPr id="9" name="Graphic 8" descr="Bank with solid fill">
            <a:extLst>
              <a:ext uri="{FF2B5EF4-FFF2-40B4-BE49-F238E27FC236}">
                <a16:creationId xmlns:a16="http://schemas.microsoft.com/office/drawing/2014/main" id="{55E9D2C5-BD40-9828-A6E8-E7BC80C6A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3999" y="5432322"/>
            <a:ext cx="2149577" cy="2149577"/>
          </a:xfrm>
          <a:prstGeom prst="rect">
            <a:avLst/>
          </a:prstGeom>
        </p:spPr>
      </p:pic>
      <p:pic>
        <p:nvPicPr>
          <p:cNvPr id="11" name="Graphic 10" descr="Checklist with solid fill">
            <a:extLst>
              <a:ext uri="{FF2B5EF4-FFF2-40B4-BE49-F238E27FC236}">
                <a16:creationId xmlns:a16="http://schemas.microsoft.com/office/drawing/2014/main" id="{85DCF5A7-2E97-D2D4-A951-F815EFCF50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87200" y="5508522"/>
            <a:ext cx="1997175" cy="19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8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158</TotalTime>
  <Words>752</Words>
  <Application>Microsoft Office PowerPoint</Application>
  <PresentationFormat>Custom</PresentationFormat>
  <Paragraphs>82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Aptos Narrow</vt:lpstr>
      <vt:lpstr>Sitka Small Semibold</vt:lpstr>
      <vt:lpstr>Sitka Subheading</vt:lpstr>
      <vt:lpstr>TT Firs Neue</vt:lpstr>
      <vt:lpstr>TT Firs Neue Bold</vt:lpstr>
      <vt:lpstr>Cambria</vt:lpstr>
      <vt:lpstr>ui-sans-serif</vt:lpstr>
      <vt:lpstr>Wingdings</vt:lpstr>
      <vt:lpstr>Sitka Banner Semibold</vt:lpstr>
      <vt:lpstr>Calibri</vt:lpstr>
      <vt:lpstr>Garamond</vt:lpstr>
      <vt:lpstr>Bell MT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Green Illustrated Clothing Presentation</dc:title>
  <dc:creator>aditi kumari</dc:creator>
  <cp:lastModifiedBy>aditi kumari</cp:lastModifiedBy>
  <cp:revision>2</cp:revision>
  <dcterms:created xsi:type="dcterms:W3CDTF">2006-08-16T00:00:00Z</dcterms:created>
  <dcterms:modified xsi:type="dcterms:W3CDTF">2026-01-04T12:56:41Z</dcterms:modified>
  <dc:identifier>DAG9cmKCs-I</dc:identifier>
</cp:coreProperties>
</file>